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105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73FD8-3937-4257-BFD9-A8627E5A57EC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590A2-51DA-4EDB-9045-932A692897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6B12-8715-4188-AF20-2605D71BCFE7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4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F07C-20FB-474A-B4FE-A7DA2C28EF6A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8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5E84-B3FC-4989-ADF3-9FFB22ED32EA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6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1A37-89FD-4AA5-A08A-623782748A44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40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B31-B5E1-4016-A981-456078D4E3E8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9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3643-8DDC-49D5-86B6-2C436F0038E2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832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3643-8DDC-49D5-86B6-2C436F0038E2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228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251-D54D-4C30-8FE6-6185229E7816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40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7F38-7796-43A6-A3EC-2EFF1A043EB2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B090-907B-4E92-8EA5-0FB3D1859A5E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0A47-8692-4271-8658-153A5BE09E80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9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AA64-7E6C-4B26-9091-B5AB8EA33D9C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5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DCD0-59F1-4263-A849-993212E7C18C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045-F9E9-4F40-B266-4A73AFD543F3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6F6A-7689-4BCC-9126-1510AC0CD95F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033-0F0F-41B9-B964-B83BEF5C040D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6CC-B1B3-4507-90F5-E9A53D856B90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BFA3643-8DDC-49D5-86B6-2C436F0038E2}" type="datetime1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Julia Birker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26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e/url?sa=i&amp;rct=j&amp;q=&amp;esrc=s&amp;source=images&amp;cd=&amp;cad=rja&amp;uact=8&amp;ved=0ahUKEwiDncSYxtfWAhUIChoKHfVoAvAQjRwIBw&amp;url=http://www.gs-kirchplatz.de/schulberatung.html&amp;psig=AOvVaw173mSZcEfCJewEy59XOFEm&amp;ust=15072264283971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985" y="270510"/>
            <a:ext cx="8825658" cy="3329581"/>
          </a:xfrm>
        </p:spPr>
        <p:txBody>
          <a:bodyPr>
            <a:normAutofit/>
          </a:bodyPr>
          <a:lstStyle/>
          <a:p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Schulinterne Beratungsfachkräfte  </a:t>
            </a:r>
            <a:r>
              <a:rPr lang="de-DE" sz="4000" dirty="0"/>
              <a:t>Vorstellung Schulpsychologie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48302" y="5680350"/>
            <a:ext cx="8825658" cy="861420"/>
          </a:xfrm>
        </p:spPr>
        <p:txBody>
          <a:bodyPr>
            <a:normAutofit fontScale="40000" lnSpcReduction="20000"/>
          </a:bodyPr>
          <a:lstStyle/>
          <a:p>
            <a:endParaRPr lang="de-DE" dirty="0"/>
          </a:p>
          <a:p>
            <a:r>
              <a:rPr lang="de-DE" sz="4000" b="1" dirty="0">
                <a:solidFill>
                  <a:srgbClr val="FF0000"/>
                </a:solidFill>
              </a:rPr>
              <a:t>Julia Birker</a:t>
            </a:r>
          </a:p>
          <a:p>
            <a:r>
              <a:rPr lang="de-D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Staatliche Schulpsychologin</a:t>
            </a:r>
          </a:p>
          <a:p>
            <a:endParaRPr lang="de-DE" dirty="0"/>
          </a:p>
        </p:txBody>
      </p:sp>
      <p:pic>
        <p:nvPicPr>
          <p:cNvPr id="6" name="Grafik 5" descr="C:\Users\Julia Birker\AppData\Local\Microsoft\Windows\INetCache\Content.Word\IMG-20170728-WA0019.jpg">
            <a:extLst>
              <a:ext uri="{FF2B5EF4-FFF2-40B4-BE49-F238E27FC236}">
                <a16:creationId xmlns:a16="http://schemas.microsoft.com/office/drawing/2014/main" xmlns="" id="{2B5FF9B4-0179-4768-A18B-241B3D7C1F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5" y="4813935"/>
            <a:ext cx="1225550" cy="17278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Grafik 6" descr="Ähnliches Foto">
            <a:hlinkClick r:id="rId3" tgtFrame="&quot;_blank&quot;"/>
            <a:extLst>
              <a:ext uri="{FF2B5EF4-FFF2-40B4-BE49-F238E27FC236}">
                <a16:creationId xmlns:a16="http://schemas.microsoft.com/office/drawing/2014/main" xmlns="" id="{4E9B8113-0369-4613-B227-74DDB0AE4D0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2202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1965"/>
            <a:ext cx="10131425" cy="1074302"/>
          </a:xfrm>
        </p:spPr>
        <p:txBody>
          <a:bodyPr>
            <a:normAutofit/>
          </a:bodyPr>
          <a:lstStyle/>
          <a:p>
            <a:r>
              <a:rPr lang="de-DE" sz="4400" b="1" dirty="0"/>
              <a:t>Schulpsychologinnen….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55372"/>
            <a:ext cx="10131425" cy="4457004"/>
          </a:xfrm>
        </p:spPr>
        <p:txBody>
          <a:bodyPr>
            <a:normAutofit/>
          </a:bodyPr>
          <a:lstStyle/>
          <a:p>
            <a:r>
              <a:rPr lang="de-DE" sz="2400" dirty="0"/>
              <a:t>…haben in Bayern eine</a:t>
            </a:r>
            <a:r>
              <a:rPr lang="de-DE" sz="2400" b="1" dirty="0"/>
              <a:t> </a:t>
            </a: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Doppelqualifikation</a:t>
            </a:r>
            <a:r>
              <a:rPr lang="de-DE" sz="2400" b="1" dirty="0"/>
              <a:t> </a:t>
            </a:r>
            <a:r>
              <a:rPr lang="de-DE" sz="2400" dirty="0"/>
              <a:t>als Psychologe und Lehrer und sind somit mit Fragestellungen und Problemen, die sich im Schulalltag ergeben können, vertraut. 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Wir unterstützen das </a:t>
            </a: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Zusammenleben und die Zusammenarbeit </a:t>
            </a:r>
            <a:r>
              <a:rPr lang="de-DE" sz="2400" dirty="0"/>
              <a:t>in der Schule und sind Ansprechpartner für alle an der Schule Beteiligten.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Unser Beratungsangebot ist </a:t>
            </a: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freiwillig, streng vertraulich (gesetzliche Schweigepflicht) und kostenlos.</a:t>
            </a:r>
          </a:p>
          <a:p>
            <a:endParaRPr lang="de-DE" dirty="0"/>
          </a:p>
        </p:txBody>
      </p:sp>
      <p:pic>
        <p:nvPicPr>
          <p:cNvPr id="4" name="Grafik 3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CB898E05-A6F2-48B1-8DF2-7D2B3731EC9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4336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1965"/>
            <a:ext cx="10131425" cy="1074302"/>
          </a:xfrm>
        </p:spPr>
        <p:txBody>
          <a:bodyPr>
            <a:normAutofit fontScale="90000"/>
          </a:bodyPr>
          <a:lstStyle/>
          <a:p>
            <a:r>
              <a:rPr lang="de-DE" sz="4800" b="1" dirty="0"/>
              <a:t>S</a:t>
            </a:r>
            <a:r>
              <a:rPr lang="de-DE" sz="4400" b="1" dirty="0"/>
              <a:t>chulpsychologische Beratung als Anlaufstelle für…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55372"/>
            <a:ext cx="10131425" cy="4457004"/>
          </a:xfrm>
        </p:spPr>
        <p:txBody>
          <a:bodyPr>
            <a:normAutofit fontScale="92500" lnSpcReduction="20000"/>
          </a:bodyPr>
          <a:lstStyle/>
          <a:p>
            <a:r>
              <a:rPr lang="de-DE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Schullaufbahnberatung</a:t>
            </a:r>
            <a:r>
              <a:rPr lang="de-DE" sz="2400" b="1" u="sng" dirty="0">
                <a:solidFill>
                  <a:srgbClr val="FF0000"/>
                </a:solidFill>
              </a:rPr>
              <a:t>  </a:t>
            </a:r>
            <a:endParaRPr lang="de-DE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dirty="0"/>
              <a:t>Einschulung (Schulfähigkeit, Einschulung auf Antrag) - Hochbegabung (Überspringen)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Lern- und Leistungsprobleme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de-DE" sz="2400" dirty="0"/>
              <a:t>Konzentration – Motivation – Arbeitsverhalten – Teilleistungsstörungen (Legasthenie/LRS, Dyskalkulie)</a:t>
            </a:r>
          </a:p>
          <a:p>
            <a:pPr marL="0" indent="0">
              <a:buNone/>
            </a:pPr>
            <a:r>
              <a:rPr lang="de-DE" sz="2400" dirty="0"/>
              <a:t> </a:t>
            </a:r>
          </a:p>
          <a:p>
            <a:r>
              <a:rPr lang="de-DE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Auffälligkeiten im emotionalen und sozialen Bereich</a:t>
            </a:r>
            <a:r>
              <a:rPr lang="de-DE" sz="2400" b="1" dirty="0"/>
              <a:t>	</a:t>
            </a:r>
          </a:p>
          <a:p>
            <a:pPr marL="0" indent="0">
              <a:buNone/>
            </a:pPr>
            <a:r>
              <a:rPr lang="de-DE" sz="2400" dirty="0"/>
              <a:t>Schulangst – Leistungsangst – ADHS – soziale Unsicherheit – Gewalt – Mobbing – Gewaltprävention  –  Aggressivität  –  psychische und psychiatrische Störungsbilder</a:t>
            </a:r>
          </a:p>
          <a:p>
            <a:endParaRPr lang="de-DE" dirty="0"/>
          </a:p>
        </p:txBody>
      </p:sp>
      <p:pic>
        <p:nvPicPr>
          <p:cNvPr id="4" name="Grafik 3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A3CDD08A-E7FE-42A4-BBBE-1F935A98EE2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2864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1965"/>
            <a:ext cx="10131425" cy="1074302"/>
          </a:xfrm>
        </p:spPr>
        <p:txBody>
          <a:bodyPr>
            <a:normAutofit fontScale="90000"/>
          </a:bodyPr>
          <a:lstStyle/>
          <a:p>
            <a:r>
              <a:rPr lang="de-DE" sz="4800" b="1" dirty="0"/>
              <a:t>S</a:t>
            </a:r>
            <a:r>
              <a:rPr lang="de-DE" sz="4400" b="1" dirty="0"/>
              <a:t>chulpsychologische Maßnahmen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55372"/>
            <a:ext cx="10131425" cy="4457004"/>
          </a:xfrm>
        </p:spPr>
        <p:txBody>
          <a:bodyPr>
            <a:normAutofit/>
          </a:bodyPr>
          <a:lstStyle/>
          <a:p>
            <a:r>
              <a:rPr lang="de-DE" sz="2400" b="1" dirty="0"/>
              <a:t> </a:t>
            </a:r>
            <a:r>
              <a:rPr lang="de-DE" sz="2800" dirty="0"/>
              <a:t>dienen in erster Linie der Problemklärung (Diagnose), Beratung und Betreuung</a:t>
            </a:r>
          </a:p>
          <a:p>
            <a:pPr marL="0" indent="0">
              <a:buNone/>
            </a:pPr>
            <a:endParaRPr lang="de-DE" sz="2800" dirty="0"/>
          </a:p>
          <a:p>
            <a:pPr lvl="0"/>
            <a:r>
              <a:rPr lang="de-DE" sz="2800" dirty="0"/>
              <a:t>vermitteln, informieren, stützen, fördern und helfen</a:t>
            </a:r>
          </a:p>
          <a:p>
            <a:pPr marL="0" lvl="0" indent="0">
              <a:buNone/>
            </a:pPr>
            <a:endParaRPr lang="de-DE" sz="2800" dirty="0"/>
          </a:p>
          <a:p>
            <a:pPr lvl="0"/>
            <a:r>
              <a:rPr lang="de-DE" sz="2800" dirty="0"/>
              <a:t>schaffen Kontakte zu weiteren Fachkräften </a:t>
            </a:r>
          </a:p>
          <a:p>
            <a:endParaRPr lang="de-DE" dirty="0"/>
          </a:p>
        </p:txBody>
      </p:sp>
      <p:pic>
        <p:nvPicPr>
          <p:cNvPr id="5" name="Grafik 4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D8A9C8DC-1377-4EF9-9F14-F91BC6D5E2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047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F281A3-23B2-4B00-8354-0A917C44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/>
              <a:t>Ich freue mich auf die Zusammenarbeit mit Ihnen…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D0EB0C1C-9ED0-4CA9-B7DD-B71B7245F45E}"/>
              </a:ext>
            </a:extLst>
          </p:cNvPr>
          <p:cNvSpPr/>
          <p:nvPr/>
        </p:nvSpPr>
        <p:spPr>
          <a:xfrm>
            <a:off x="646111" y="3210759"/>
            <a:ext cx="107038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Für weitere Fragen stehe ich Ihnen gerne zur Verfügung</a:t>
            </a:r>
          </a:p>
          <a:p>
            <a:endParaRPr lang="de-DE" sz="2800" dirty="0"/>
          </a:p>
          <a:p>
            <a:r>
              <a:rPr lang="de-DE" sz="2400" dirty="0"/>
              <a:t> </a:t>
            </a:r>
          </a:p>
          <a:p>
            <a:r>
              <a:rPr lang="de-DE" sz="2400" b="1" dirty="0"/>
              <a:t>Telefon: </a:t>
            </a:r>
            <a:r>
              <a:rPr lang="de-DE" sz="2400" dirty="0"/>
              <a:t>08331/990 640</a:t>
            </a:r>
          </a:p>
          <a:p>
            <a:r>
              <a:rPr lang="de-DE" sz="2400" dirty="0"/>
              <a:t> </a:t>
            </a:r>
          </a:p>
          <a:p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Telefonsprechzeiten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  </a:t>
            </a: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Montag  </a:t>
            </a: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11.30-12.15 Uhr</a:t>
            </a:r>
            <a:endParaRPr lang="de-DE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/>
              <a:t>					</a:t>
            </a:r>
            <a:endParaRPr lang="de-DE" sz="2400" dirty="0"/>
          </a:p>
        </p:txBody>
      </p:sp>
      <p:pic>
        <p:nvPicPr>
          <p:cNvPr id="5" name="Grafik 4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F9E0D010-825A-4CFD-AB29-CA6E92BFA3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3627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63F52D-A985-45ED-ACD9-E44617923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0" y="163750"/>
            <a:ext cx="10417215" cy="1400530"/>
          </a:xfrm>
        </p:spPr>
        <p:txBody>
          <a:bodyPr/>
          <a:lstStyle/>
          <a:p>
            <a:r>
              <a:rPr lang="de-DE" sz="3600" b="1" dirty="0"/>
              <a:t>Übersicht schulinterne Beratungsfachkräfte</a:t>
            </a:r>
          </a:p>
        </p:txBody>
      </p:sp>
      <p:pic>
        <p:nvPicPr>
          <p:cNvPr id="4" name="Grafik 3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1B3B10A6-02ED-404F-AB78-F39F01D2AA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B326620-C95E-4099-993C-2CC50A0373FC}"/>
              </a:ext>
            </a:extLst>
          </p:cNvPr>
          <p:cNvSpPr txBox="1"/>
          <p:nvPr/>
        </p:nvSpPr>
        <p:spPr>
          <a:xfrm>
            <a:off x="1554480" y="832802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Beratungsanlass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09EF646-56B8-46BC-AADD-49D2594E3BD5}"/>
              </a:ext>
            </a:extLst>
          </p:cNvPr>
          <p:cNvSpPr txBox="1"/>
          <p:nvPr/>
        </p:nvSpPr>
        <p:spPr>
          <a:xfrm>
            <a:off x="5040868" y="850059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48EF48C4-2D2B-4695-8015-6AB8E1F97A9D}"/>
              </a:ext>
            </a:extLst>
          </p:cNvPr>
          <p:cNvSpPr txBox="1"/>
          <p:nvPr/>
        </p:nvSpPr>
        <p:spPr>
          <a:xfrm>
            <a:off x="8540160" y="867354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Resultat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48309"/>
              </p:ext>
            </p:extLst>
          </p:nvPr>
        </p:nvGraphicFramePr>
        <p:xfrm>
          <a:off x="630197" y="1223315"/>
          <a:ext cx="10762733" cy="5438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797"/>
                <a:gridCol w="3587968"/>
                <a:gridCol w="3587968"/>
              </a:tblGrid>
              <a:tr h="1838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Schulinterne Hilfen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38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Beratungslehrer</a:t>
                      </a:r>
                      <a:endParaRPr lang="de-D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0226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Fragen des Lernens und Leistens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Arbeitsverhalten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Schullaufbahn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Verhaltensauffälligkeiten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Längerfristige Begleitung bei Lernproblemen</a:t>
                      </a:r>
                      <a:endParaRPr lang="de-DE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Anamnese-Gespräch mit den Eltern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Informationsgespräch mit dem Lehrer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Pädagogische Diagnostik </a:t>
                      </a:r>
                      <a:r>
                        <a:rPr lang="de-DE" sz="1400" dirty="0">
                          <a:effectLst/>
                        </a:rPr>
                        <a:t>v.a. Leistungstests (z.B. Mathematik, Lesen)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Beratungsgespräche mit Eltern, Lehrern; bei älteren Schülern ggf. gemeinsames Gespräch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</a:tr>
              <a:tr h="1838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Schulpsychologe</a:t>
                      </a:r>
                      <a:endParaRPr lang="de-D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87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Fragen des Lernens und Leistens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Diagnose von Teilleistungsstörungen v.a. Lese-Rechtschreib-Schwäche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Verhaltensauffälligkeiten, z.B. Aggressivität, Schulangst</a:t>
                      </a:r>
                      <a:endParaRPr lang="de-DE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Anamnese-Gespräch mit den Eltern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Informationsgespräch mit dem Lehrer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Leistungstest (z.B. Mathematik, Lesen)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Psychologische Tests</a:t>
                      </a:r>
                      <a:r>
                        <a:rPr lang="de-DE" sz="1400" dirty="0">
                          <a:effectLst/>
                        </a:rPr>
                        <a:t>, u.a. Intelligenztests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Beratungsgespräche mit Eltern, Lehrern; bei älteren Schülern ggf. gemeinsames Gespräch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Schulpsychologisches Gutachten z.B. zur vorzeitigen Einschulung / über LRS / </a:t>
                      </a:r>
                      <a:r>
                        <a:rPr lang="de-DE" sz="1400" dirty="0" smtClean="0">
                          <a:effectLst/>
                        </a:rPr>
                        <a:t>Dyskalkulie</a:t>
                      </a:r>
                      <a:endParaRPr lang="de-DE" sz="800" dirty="0">
                        <a:effectLst/>
                      </a:endParaRPr>
                    </a:p>
                  </a:txBody>
                  <a:tcPr marL="51468" marR="51468" marT="0" marB="0"/>
                </a:tc>
              </a:tr>
              <a:tr h="1838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Mobiler sonderpädagogischer Dienst</a:t>
                      </a:r>
                      <a:endParaRPr lang="de-D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0226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>
                          <a:effectLst/>
                        </a:rPr>
                        <a:t>Gravierende Lern- und </a:t>
                      </a:r>
                      <a:r>
                        <a:rPr lang="de-DE" sz="1300" dirty="0" smtClean="0">
                          <a:effectLst/>
                        </a:rPr>
                        <a:t>Leistungsprobleme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 smtClean="0">
                          <a:effectLst/>
                        </a:rPr>
                        <a:t>gravierende </a:t>
                      </a:r>
                      <a:r>
                        <a:rPr lang="de-DE" sz="1300" dirty="0">
                          <a:effectLst/>
                        </a:rPr>
                        <a:t>sozial-emotionale </a:t>
                      </a:r>
                      <a:r>
                        <a:rPr lang="de-DE" sz="1300" dirty="0" smtClean="0">
                          <a:effectLst/>
                        </a:rPr>
                        <a:t>Auffälligkeiten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300" dirty="0" smtClean="0">
                          <a:effectLst/>
                        </a:rPr>
                        <a:t>Verdacht </a:t>
                      </a:r>
                      <a:r>
                        <a:rPr lang="de-DE" sz="1300" dirty="0">
                          <a:effectLst/>
                        </a:rPr>
                        <a:t>auf sonderpädagogischen Förderbedarf</a:t>
                      </a:r>
                      <a:endParaRPr lang="de-DE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Anamnese-Gespräch mit den Eltern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Informationsgespräch mit dem Lehrer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Sichtung der Schulunterlagen,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Psychologische Tests</a:t>
                      </a:r>
                      <a:r>
                        <a:rPr lang="de-DE" sz="1400" dirty="0">
                          <a:effectLst/>
                        </a:rPr>
                        <a:t>, u.a. Intelligenztest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Sonderpädagogischer/s Bericht / Gutachten; längerfristige Begleitung bei Inklusion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540160" y="6054811"/>
            <a:ext cx="3496962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Zielsetzung: schulische Förderung und Integration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4934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63F52D-A985-45ED-ACD9-E44617923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0" y="163750"/>
            <a:ext cx="10417215" cy="1400530"/>
          </a:xfrm>
        </p:spPr>
        <p:txBody>
          <a:bodyPr/>
          <a:lstStyle/>
          <a:p>
            <a:r>
              <a:rPr lang="de-DE" sz="3600" b="1" dirty="0"/>
              <a:t>Übersicht schulinterne Beratungsfachkräfte</a:t>
            </a:r>
          </a:p>
        </p:txBody>
      </p:sp>
      <p:pic>
        <p:nvPicPr>
          <p:cNvPr id="4" name="Grafik 3" descr="Ähnliches Foto">
            <a:hlinkClick r:id="rId2" tgtFrame="&quot;_blank&quot;"/>
            <a:extLst>
              <a:ext uri="{FF2B5EF4-FFF2-40B4-BE49-F238E27FC236}">
                <a16:creationId xmlns:a16="http://schemas.microsoft.com/office/drawing/2014/main" xmlns="" id="{1B3B10A6-02ED-404F-AB78-F39F01D2AA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838" y="163750"/>
            <a:ext cx="1405255" cy="7975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B326620-C95E-4099-993C-2CC50A0373FC}"/>
              </a:ext>
            </a:extLst>
          </p:cNvPr>
          <p:cNvSpPr txBox="1"/>
          <p:nvPr/>
        </p:nvSpPr>
        <p:spPr>
          <a:xfrm>
            <a:off x="2560320" y="820445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Beratungsanlass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09EF646-56B8-46BC-AADD-49D2594E3BD5}"/>
              </a:ext>
            </a:extLst>
          </p:cNvPr>
          <p:cNvSpPr txBox="1"/>
          <p:nvPr/>
        </p:nvSpPr>
        <p:spPr>
          <a:xfrm>
            <a:off x="5189149" y="820445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48EF48C4-2D2B-4695-8015-6AB8E1F97A9D}"/>
              </a:ext>
            </a:extLst>
          </p:cNvPr>
          <p:cNvSpPr txBox="1"/>
          <p:nvPr/>
        </p:nvSpPr>
        <p:spPr>
          <a:xfrm>
            <a:off x="7749327" y="818208"/>
            <a:ext cx="20116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Resultat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858309"/>
              </p:ext>
            </p:extLst>
          </p:nvPr>
        </p:nvGraphicFramePr>
        <p:xfrm>
          <a:off x="2560320" y="1699846"/>
          <a:ext cx="7386870" cy="3700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1754"/>
                <a:gridCol w="2462558"/>
                <a:gridCol w="2462558"/>
              </a:tblGrid>
              <a:tr h="32774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de-DE" sz="1600" b="1" dirty="0" smtClean="0"/>
                        <a:t>Außerschulische Hilfen </a:t>
                      </a:r>
                      <a:endParaRPr lang="de-DE" sz="1600" dirty="0"/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774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de-DE" sz="1600" b="1" dirty="0" smtClean="0"/>
                        <a:t>Jugendsozialarbeit an Schulen</a:t>
                      </a:r>
                      <a:endParaRPr lang="de-DE" sz="1600" dirty="0"/>
                    </a:p>
                  </a:txBody>
                  <a:tcPr marL="51468" marR="51468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457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Lern-</a:t>
                      </a:r>
                      <a:r>
                        <a:rPr lang="de-DE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und Verhaltensauffälligkeiten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Soziale Probleme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Konflikte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Mobbing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besonderer Unterstützungsbedarf aufgrund sozialer Benachteiligung und/oder Migrationshintergrund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Sozialpädagogische Diagnose</a:t>
                      </a:r>
                    </a:p>
                    <a:p>
                      <a:endParaRPr lang="de-DE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6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Gespräche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insbes. mit der Familie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68" marR="51468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Pädagogische Arbeit mit dem Kind, Begleitung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Unterstützung z.B. bei der Bewältigung von Konflikten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Zusammenarbeit mit den Eltern und Lehrern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Hausbesuche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Längerfristige Beratung und Betreuung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Unterstützung im Umgang mit Ämtern</a:t>
                      </a:r>
                    </a:p>
                  </a:txBody>
                  <a:tcPr marL="51468" marR="51468" marT="0" marB="0"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8181814" y="5251622"/>
            <a:ext cx="3496962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Zielsetzung :</a:t>
            </a:r>
          </a:p>
          <a:p>
            <a:pPr algn="ctr"/>
            <a:r>
              <a:rPr lang="de-DE" b="1" dirty="0" smtClean="0"/>
              <a:t>soziale Integration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5859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361</Words>
  <Application>Microsoft Office PowerPoint</Application>
  <PresentationFormat>Benutzerdefiniert</PresentationFormat>
  <Paragraphs>90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Ion</vt:lpstr>
      <vt:lpstr>Schulinterne Beratungsfachkräfte  Vorstellung Schulpsychologie</vt:lpstr>
      <vt:lpstr>Schulpsychologinnen….</vt:lpstr>
      <vt:lpstr>Schulpsychologische Beratung als Anlaufstelle für… </vt:lpstr>
      <vt:lpstr>Schulpsychologische Maßnahmen </vt:lpstr>
      <vt:lpstr>Ich freue mich auf die Zusammenarbeit mit Ihnen…</vt:lpstr>
      <vt:lpstr>Übersicht schulinterne Beratungsfachkräfte</vt:lpstr>
      <vt:lpstr>Übersicht schulinterne Beratungsfachkräfte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LeistungsDruck und Prüfungsangst</dc:title>
  <dc:creator>Julia Birker</dc:creator>
  <cp:lastModifiedBy>ErwSchulleitung</cp:lastModifiedBy>
  <cp:revision>25</cp:revision>
  <dcterms:created xsi:type="dcterms:W3CDTF">2017-05-22T15:08:46Z</dcterms:created>
  <dcterms:modified xsi:type="dcterms:W3CDTF">2018-11-26T11:42:49Z</dcterms:modified>
</cp:coreProperties>
</file>